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5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5586B75A-687E-405C-8A0B-8D00578BA2C3}" type="datetimeFigureOut">
              <a:rPr lang="en-US" smtClean="0"/>
              <a:pPr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8698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62550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89717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69426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05294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7501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144873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714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197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17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876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340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048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827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143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10/6/2014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414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43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586B75A-687E-405C-8A0B-8D00578BA2C3}" type="datetimeFigureOut">
              <a:rPr lang="en-US" smtClean="0"/>
              <a:pPr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5244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OLDALTERVEZÉS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WEBERGONÓMIA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575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INFORMÁCIÓS ARCHITEKTÚRA „SZABVÁNYAIRÓL</a:t>
            </a:r>
            <a:r>
              <a:rPr lang="hu-HU" dirty="0" smtClean="0"/>
              <a:t>”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t" anchorCtr="0">
            <a:noAutofit/>
          </a:bodyPr>
          <a:lstStyle/>
          <a:p>
            <a:r>
              <a:rPr lang="hu-HU" sz="2400" dirty="0" smtClean="0"/>
              <a:t>A </a:t>
            </a:r>
            <a:r>
              <a:rPr lang="hu-HU" sz="2400" dirty="0" err="1" smtClean="0"/>
              <a:t>webarchitektúra</a:t>
            </a:r>
            <a:r>
              <a:rPr lang="hu-HU" sz="2400" dirty="0" smtClean="0"/>
              <a:t> néhány </a:t>
            </a:r>
            <a:r>
              <a:rPr lang="hu-HU" sz="2400" dirty="0"/>
              <a:t>eleme már közelít a szabvány felé:</a:t>
            </a:r>
          </a:p>
          <a:p>
            <a:pPr lvl="1"/>
            <a:r>
              <a:rPr lang="hu-HU" sz="2200" i="1" dirty="0"/>
              <a:t>„Rólunk”: </a:t>
            </a:r>
            <a:r>
              <a:rPr lang="hu-HU" sz="2200" dirty="0"/>
              <a:t>a legtöbb céges lapon van termékkategóriák és „Rólunk</a:t>
            </a:r>
            <a:r>
              <a:rPr lang="hu-HU" sz="2200" dirty="0" smtClean="0"/>
              <a:t>” rovat </a:t>
            </a:r>
            <a:r>
              <a:rPr lang="hu-HU" sz="2200" dirty="0"/>
              <a:t>(utóbbi befektetői információkkal, álláspályázatokkal, a </a:t>
            </a:r>
            <a:r>
              <a:rPr lang="hu-HU" sz="2200" dirty="0" smtClean="0"/>
              <a:t>cégvezetés és </a:t>
            </a:r>
            <a:r>
              <a:rPr lang="hu-HU" sz="2200" dirty="0"/>
              <a:t>cégtörténet </a:t>
            </a:r>
            <a:r>
              <a:rPr lang="hu-HU" sz="2200" dirty="0" smtClean="0"/>
              <a:t>tudnivalóival).</a:t>
            </a:r>
          </a:p>
          <a:p>
            <a:pPr lvl="1"/>
            <a:r>
              <a:rPr lang="hu-HU" sz="2200" dirty="0" smtClean="0"/>
              <a:t>„</a:t>
            </a:r>
            <a:r>
              <a:rPr lang="hu-HU" sz="2200" dirty="0"/>
              <a:t>Kapcsolat</a:t>
            </a:r>
            <a:r>
              <a:rPr lang="hu-HU" sz="2200" dirty="0" smtClean="0"/>
              <a:t>” rovat </a:t>
            </a:r>
            <a:r>
              <a:rPr lang="hu-HU" sz="2200" dirty="0"/>
              <a:t>is </a:t>
            </a:r>
            <a:r>
              <a:rPr lang="hu-HU" sz="2200" dirty="0" smtClean="0"/>
              <a:t>nyitható.</a:t>
            </a:r>
          </a:p>
          <a:p>
            <a:pPr lvl="1"/>
            <a:r>
              <a:rPr lang="hu-HU" sz="2200" i="1" dirty="0"/>
              <a:t>Linkek: </a:t>
            </a:r>
            <a:r>
              <a:rPr lang="hu-HU" sz="2200" dirty="0"/>
              <a:t>a kék/lila linkek alapvető megkülönböztetése szerkezeti </a:t>
            </a:r>
            <a:r>
              <a:rPr lang="hu-HU" sz="2200" dirty="0" smtClean="0"/>
              <a:t>követelmény.</a:t>
            </a:r>
            <a:endParaRPr lang="hu-HU" sz="2200" dirty="0"/>
          </a:p>
          <a:p>
            <a:pPr lvl="1"/>
            <a:r>
              <a:rPr lang="hu-HU" sz="2200" i="1" dirty="0"/>
              <a:t>Navigációs fülek: </a:t>
            </a:r>
            <a:r>
              <a:rPr lang="hu-HU" sz="2200" dirty="0"/>
              <a:t>a legtöbb lap szinte szabványként a képernyő </a:t>
            </a:r>
            <a:r>
              <a:rPr lang="hu-HU" sz="2200" dirty="0" smtClean="0"/>
              <a:t>tetején balról </a:t>
            </a:r>
            <a:r>
              <a:rPr lang="hu-HU" sz="2200" dirty="0"/>
              <a:t>jobbra egy sorban helyezi el a füleket a lap főbb </a:t>
            </a:r>
            <a:r>
              <a:rPr lang="hu-HU" sz="2200" dirty="0" smtClean="0"/>
              <a:t>csomópontjainak jelölésére</a:t>
            </a:r>
            <a:r>
              <a:rPr lang="hu-HU" sz="2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57278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INFORMÁCIÓS </a:t>
            </a:r>
            <a:r>
              <a:rPr lang="hu-HU" dirty="0" smtClean="0"/>
              <a:t>ARCHITEKTÚRA (2.)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t" anchorCtr="0">
            <a:noAutofit/>
          </a:bodyPr>
          <a:lstStyle/>
          <a:p>
            <a:r>
              <a:rPr lang="hu-HU" sz="2400" i="1" dirty="0"/>
              <a:t>Balra igazított navigációs </a:t>
            </a:r>
            <a:r>
              <a:rPr lang="hu-HU" sz="2400" i="1" dirty="0" smtClean="0"/>
              <a:t>menüsor: </a:t>
            </a:r>
            <a:r>
              <a:rPr lang="hu-HU" sz="2400" dirty="0"/>
              <a:t>1996-ban tűnt fel és </a:t>
            </a:r>
            <a:r>
              <a:rPr lang="hu-HU" sz="2400" dirty="0" smtClean="0"/>
              <a:t>hamar elterjedt</a:t>
            </a:r>
            <a:r>
              <a:rPr lang="hu-HU" sz="2400" dirty="0"/>
              <a:t>, úgyhogy meglehetősen szokványossá </a:t>
            </a:r>
            <a:r>
              <a:rPr lang="hu-HU" sz="2400" dirty="0" smtClean="0"/>
              <a:t>vált.</a:t>
            </a:r>
            <a:endParaRPr lang="hu-HU" sz="2400" dirty="0"/>
          </a:p>
          <a:p>
            <a:r>
              <a:rPr lang="hu-HU" sz="2400" dirty="0"/>
              <a:t>Sajnos, ez a lefutó színes navigációs menü a képernyő </a:t>
            </a:r>
            <a:r>
              <a:rPr lang="hu-HU" sz="2400" dirty="0" smtClean="0"/>
              <a:t>egyötödét elfoglalhatja.</a:t>
            </a:r>
            <a:endParaRPr lang="hu-HU" sz="2400" dirty="0"/>
          </a:p>
          <a:p>
            <a:r>
              <a:rPr lang="hu-HU" sz="2400" dirty="0"/>
              <a:t>A </a:t>
            </a:r>
            <a:r>
              <a:rPr lang="hu-HU" sz="2400" dirty="0" err="1"/>
              <a:t>tartalomcentrikus</a:t>
            </a:r>
            <a:r>
              <a:rPr lang="hu-HU" sz="2400" dirty="0"/>
              <a:t> felhasználót viszont a navigáció csak </a:t>
            </a:r>
            <a:r>
              <a:rPr lang="hu-HU" sz="2400" dirty="0" smtClean="0"/>
              <a:t>másodlagosan érdekli.</a:t>
            </a:r>
          </a:p>
          <a:p>
            <a:r>
              <a:rPr lang="hu-HU" sz="2400" dirty="0" smtClean="0"/>
              <a:t>Az </a:t>
            </a:r>
            <a:r>
              <a:rPr lang="hu-HU" sz="2400" dirty="0"/>
              <a:t>ötlettel elsőként előálló lap például érdekes módon </a:t>
            </a:r>
            <a:r>
              <a:rPr lang="hu-HU" sz="2400" dirty="0" smtClean="0"/>
              <a:t>három évvel </a:t>
            </a:r>
            <a:r>
              <a:rPr lang="hu-HU" sz="2400" dirty="0"/>
              <a:t>később lecserélte a balra igazított </a:t>
            </a:r>
            <a:r>
              <a:rPr lang="hu-HU" sz="2400" dirty="0" smtClean="0"/>
              <a:t>menüsort, a navigációs linkeket </a:t>
            </a:r>
            <a:r>
              <a:rPr lang="hu-HU" sz="2400" dirty="0"/>
              <a:t>az oldal tetejére </a:t>
            </a:r>
            <a:r>
              <a:rPr lang="hu-HU" sz="2400" dirty="0" smtClean="0"/>
              <a:t>összpontosítja.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130355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INFORMÁCIÓS ARCHITEKTÚRA </a:t>
            </a:r>
            <a:r>
              <a:rPr lang="hu-HU" dirty="0" smtClean="0"/>
              <a:t>(3.)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t" anchorCtr="0">
            <a:noAutofit/>
          </a:bodyPr>
          <a:lstStyle/>
          <a:p>
            <a:r>
              <a:rPr lang="hu-HU" sz="2400" dirty="0"/>
              <a:t>De továbbra is olyan sok lap alkalmazza a színes navigációs oszlopot</a:t>
            </a:r>
            <a:r>
              <a:rPr lang="hu-HU" sz="2400" dirty="0" smtClean="0"/>
              <a:t>, hogy </a:t>
            </a:r>
            <a:r>
              <a:rPr lang="hu-HU" sz="2400" dirty="0"/>
              <a:t>interaktív konvencióvá „nemesült”: a felhasználók tudják használni.</a:t>
            </a:r>
          </a:p>
          <a:p>
            <a:r>
              <a:rPr lang="hu-HU" sz="2400" dirty="0" smtClean="0"/>
              <a:t>Két követelmény: </a:t>
            </a:r>
            <a:r>
              <a:rPr lang="hu-HU" sz="2400" dirty="0"/>
              <a:t>a menüsornak </a:t>
            </a:r>
            <a:r>
              <a:rPr lang="hu-HU" sz="2400" dirty="0" smtClean="0"/>
              <a:t>színezett hátteret </a:t>
            </a:r>
            <a:r>
              <a:rPr lang="hu-HU" sz="2400" dirty="0"/>
              <a:t>kell adni, hogy elválasszuk a tartalomtól, és az oldal bal </a:t>
            </a:r>
            <a:r>
              <a:rPr lang="hu-HU" sz="2400" dirty="0" smtClean="0"/>
              <a:t>felén kell </a:t>
            </a:r>
            <a:r>
              <a:rPr lang="hu-HU" sz="2400" dirty="0"/>
              <a:t>lennie. </a:t>
            </a:r>
            <a:endParaRPr lang="hu-HU" sz="2400" dirty="0" smtClean="0"/>
          </a:p>
          <a:p>
            <a:r>
              <a:rPr lang="hu-HU" sz="2400" dirty="0" smtClean="0"/>
              <a:t>Használhatósági </a:t>
            </a:r>
            <a:r>
              <a:rPr lang="hu-HU" sz="2400" dirty="0"/>
              <a:t>szempontokból persze sikeresebb </a:t>
            </a:r>
            <a:r>
              <a:rPr lang="hu-HU" sz="2400" dirty="0" smtClean="0"/>
              <a:t>volna ez </a:t>
            </a:r>
            <a:r>
              <a:rPr lang="hu-HU" sz="2400" dirty="0"/>
              <a:t>az oszlop jobboldalt, </a:t>
            </a:r>
            <a:r>
              <a:rPr lang="hu-HU" sz="2400" dirty="0" smtClean="0"/>
              <a:t>a </a:t>
            </a:r>
            <a:r>
              <a:rPr lang="hu-HU" sz="2400" dirty="0" err="1"/>
              <a:t>gördítősávhoz</a:t>
            </a:r>
            <a:r>
              <a:rPr lang="hu-HU" sz="2400" dirty="0"/>
              <a:t> is közel </a:t>
            </a:r>
            <a:r>
              <a:rPr lang="hu-HU" sz="2400" dirty="0" smtClean="0"/>
              <a:t>kerülne a </a:t>
            </a:r>
            <a:r>
              <a:rPr lang="hu-HU" sz="2400" dirty="0"/>
              <a:t>navigáció. </a:t>
            </a:r>
            <a:endParaRPr lang="hu-HU" sz="2400" dirty="0" smtClean="0"/>
          </a:p>
          <a:p>
            <a:r>
              <a:rPr lang="hu-HU" sz="2400" dirty="0" smtClean="0"/>
              <a:t>Sőt</a:t>
            </a:r>
            <a:r>
              <a:rPr lang="hu-HU" sz="2400" dirty="0"/>
              <a:t>, a felhasználók legelőbb mindig a tartalmat keresik</a:t>
            </a:r>
            <a:r>
              <a:rPr lang="hu-HU" sz="2400" dirty="0" smtClean="0"/>
              <a:t>, és </a:t>
            </a:r>
            <a:r>
              <a:rPr lang="hu-HU" sz="2400" dirty="0"/>
              <a:t>a balról induló olvasásnál célratörőbb lenne, ha </a:t>
            </a:r>
            <a:r>
              <a:rPr lang="hu-HU" sz="2400" dirty="0" smtClean="0"/>
              <a:t>zavartalanul rögtön </a:t>
            </a:r>
            <a:r>
              <a:rPr lang="hu-HU" sz="2400" dirty="0"/>
              <a:t>az oldal széléről </a:t>
            </a:r>
            <a:r>
              <a:rPr lang="hu-HU" sz="2400" dirty="0" smtClean="0"/>
              <a:t>kezdhetnék.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233106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Kenyérmorzsamenü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r>
              <a:rPr lang="hu-HU" sz="2400" dirty="0" smtClean="0"/>
              <a:t>Az </a:t>
            </a:r>
            <a:r>
              <a:rPr lang="hu-HU" sz="2400" dirty="0"/>
              <a:t>oldal tetején követhető navigációs eszköz </a:t>
            </a:r>
            <a:r>
              <a:rPr lang="hu-HU" sz="2400" dirty="0" smtClean="0"/>
              <a:t>azt mutatja</a:t>
            </a:r>
            <a:r>
              <a:rPr lang="hu-HU" sz="2400" dirty="0"/>
              <a:t>, hogy az aktuális oldal milyen gyűjtőoldalak alá tartozik, </a:t>
            </a:r>
            <a:r>
              <a:rPr lang="hu-HU" sz="2400" dirty="0" smtClean="0"/>
              <a:t>így több </a:t>
            </a:r>
            <a:r>
              <a:rPr lang="hu-HU" sz="2400" dirty="0"/>
              <a:t>szintet is átugorhatunk egyetlen kattintással. </a:t>
            </a:r>
            <a:endParaRPr lang="hu-HU" sz="2400" dirty="0" smtClean="0"/>
          </a:p>
          <a:p>
            <a:r>
              <a:rPr lang="hu-HU" sz="2400" dirty="0" smtClean="0"/>
              <a:t>Csak </a:t>
            </a:r>
            <a:r>
              <a:rPr lang="hu-HU" sz="2400" dirty="0"/>
              <a:t>hierarchikus </a:t>
            </a:r>
            <a:r>
              <a:rPr lang="hu-HU" sz="2400" dirty="0" smtClean="0"/>
              <a:t>felépítésű lapoknál </a:t>
            </a:r>
            <a:r>
              <a:rPr lang="hu-HU" sz="2400" dirty="0"/>
              <a:t>működik, de ott jól segíti a navigációt. </a:t>
            </a:r>
          </a:p>
          <a:p>
            <a:r>
              <a:rPr lang="hu-HU" sz="2400" dirty="0"/>
              <a:t>A hierarchia lépcsőfokainak jelzésére nyílhegyet („&gt;”), </a:t>
            </a:r>
            <a:r>
              <a:rPr lang="hu-HU" sz="2400" dirty="0" smtClean="0"/>
              <a:t>kettőspontot vagy </a:t>
            </a:r>
            <a:r>
              <a:rPr lang="hu-HU" sz="2400" dirty="0"/>
              <a:t>perjelet </a:t>
            </a:r>
            <a:r>
              <a:rPr lang="hu-HU" sz="2400" dirty="0" smtClean="0"/>
              <a:t>használhatunk. </a:t>
            </a:r>
          </a:p>
          <a:p>
            <a:r>
              <a:rPr lang="hu-HU" sz="2400" dirty="0" smtClean="0"/>
              <a:t>Ha </a:t>
            </a:r>
            <a:r>
              <a:rPr lang="hu-HU" sz="2400" dirty="0"/>
              <a:t>majd e </a:t>
            </a:r>
            <a:r>
              <a:rPr lang="hu-HU" sz="2400" dirty="0" smtClean="0"/>
              <a:t>grafikus elemek </a:t>
            </a:r>
            <a:r>
              <a:rPr lang="hu-HU" sz="2400" dirty="0"/>
              <a:t>közül az egyik 50% fölötti alkalmazáshoz jut a világhálón</a:t>
            </a:r>
            <a:r>
              <a:rPr lang="hu-HU" sz="2400" dirty="0" smtClean="0"/>
              <a:t>, annál </a:t>
            </a:r>
            <a:r>
              <a:rPr lang="hu-HU" sz="2400" dirty="0"/>
              <a:t>megmaradunk</a:t>
            </a:r>
            <a:r>
              <a:rPr lang="hu-HU" sz="2400" dirty="0" smtClean="0"/>
              <a:t>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420704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válaszidő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r>
              <a:rPr lang="hu-HU" sz="2400" dirty="0" smtClean="0"/>
              <a:t>A felhasználók a kelleténél tovább </a:t>
            </a:r>
            <a:r>
              <a:rPr lang="hu-HU" sz="2400" dirty="0"/>
              <a:t>még akkor sem várnak, ha megnyerő a </a:t>
            </a:r>
            <a:r>
              <a:rPr lang="hu-HU" sz="2400" dirty="0" smtClean="0"/>
              <a:t>dizájn.</a:t>
            </a:r>
          </a:p>
          <a:p>
            <a:r>
              <a:rPr lang="hu-HU" sz="2400" dirty="0" smtClean="0"/>
              <a:t>A </a:t>
            </a:r>
            <a:r>
              <a:rPr lang="hu-HU" sz="2400" dirty="0"/>
              <a:t>gyors </a:t>
            </a:r>
            <a:r>
              <a:rPr lang="hu-HU" sz="2400" dirty="0" smtClean="0"/>
              <a:t>válaszidő a </a:t>
            </a:r>
            <a:r>
              <a:rPr lang="hu-HU" sz="2400" dirty="0"/>
              <a:t>weboldalak kalkulálásának legfontosabb kritériuma! </a:t>
            </a:r>
            <a:endParaRPr lang="hu-HU" sz="2400" dirty="0" smtClean="0"/>
          </a:p>
          <a:p>
            <a:r>
              <a:rPr lang="hu-HU" sz="2400" dirty="0" smtClean="0"/>
              <a:t>A különböző webes </a:t>
            </a:r>
            <a:r>
              <a:rPr lang="hu-HU" sz="2400" dirty="0"/>
              <a:t>hipertextrendszereken végzett elemzések és a </a:t>
            </a:r>
            <a:r>
              <a:rPr lang="hu-HU" sz="2400" dirty="0" smtClean="0"/>
              <a:t>hagyományos emberi </a:t>
            </a:r>
            <a:r>
              <a:rPr lang="hu-HU" sz="2400" dirty="0"/>
              <a:t>tényezőket a válaszidő függvényében vizsgáló </a:t>
            </a:r>
            <a:r>
              <a:rPr lang="hu-HU" sz="2400" dirty="0" smtClean="0"/>
              <a:t>tanulmányok is </a:t>
            </a:r>
            <a:r>
              <a:rPr lang="hu-HU" sz="2400" dirty="0"/>
              <a:t>azt mutatják, hogy </a:t>
            </a:r>
            <a:r>
              <a:rPr lang="hu-HU" sz="2400" i="1" dirty="0"/>
              <a:t>kevesebb mint egy másodperces </a:t>
            </a:r>
            <a:r>
              <a:rPr lang="hu-HU" sz="2400" i="1" dirty="0" smtClean="0"/>
              <a:t>válaszidőre </a:t>
            </a:r>
            <a:r>
              <a:rPr lang="hu-HU" sz="2400" dirty="0" smtClean="0"/>
              <a:t>van </a:t>
            </a:r>
            <a:r>
              <a:rPr lang="hu-HU" sz="2400" dirty="0"/>
              <a:t>szükség ahhoz, hogy a felhasználók valamely információs </a:t>
            </a:r>
            <a:r>
              <a:rPr lang="hu-HU" sz="2400" dirty="0" smtClean="0"/>
              <a:t>térben szabadon </a:t>
            </a:r>
            <a:r>
              <a:rPr lang="hu-HU" sz="2400" dirty="0"/>
              <a:t>mozoghassanak. </a:t>
            </a:r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10827728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</a:t>
            </a:r>
            <a:r>
              <a:rPr lang="hu-HU" dirty="0" smtClean="0"/>
              <a:t>válaszidő (2.)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r>
              <a:rPr lang="hu-HU" sz="2400" dirty="0" smtClean="0"/>
              <a:t>Robert </a:t>
            </a:r>
            <a:r>
              <a:rPr lang="hu-HU" sz="2400" dirty="0"/>
              <a:t>B. Miller 1968-ban fejtett </a:t>
            </a:r>
            <a:r>
              <a:rPr lang="hu-HU" sz="2400" dirty="0" smtClean="0"/>
              <a:t>ki:</a:t>
            </a:r>
            <a:endParaRPr lang="hu-HU" sz="2400" dirty="0"/>
          </a:p>
          <a:p>
            <a:r>
              <a:rPr lang="hu-HU" sz="2400" i="1" dirty="0"/>
              <a:t>egy másodperc tizedrésze </a:t>
            </a:r>
            <a:r>
              <a:rPr lang="hu-HU" sz="2400" dirty="0"/>
              <a:t>körülbelül az az időhatár</a:t>
            </a:r>
            <a:r>
              <a:rPr lang="hu-HU" sz="2400" dirty="0" smtClean="0"/>
              <a:t>, amelynél </a:t>
            </a:r>
            <a:r>
              <a:rPr lang="hu-HU" sz="2400" dirty="0"/>
              <a:t>a felhasználók még úgy érzik, hogy a rendszer azonnal </a:t>
            </a:r>
            <a:r>
              <a:rPr lang="hu-HU" sz="2400" dirty="0" smtClean="0"/>
              <a:t>reagál.</a:t>
            </a:r>
          </a:p>
          <a:p>
            <a:r>
              <a:rPr lang="hu-HU" sz="2400" i="1" dirty="0" smtClean="0"/>
              <a:t>Egy másodperc </a:t>
            </a:r>
            <a:r>
              <a:rPr lang="hu-HU" sz="2400" dirty="0"/>
              <a:t>az a határ, amely alatt a felhasználó gondolatmenete </a:t>
            </a:r>
            <a:r>
              <a:rPr lang="hu-HU" sz="2400" dirty="0" smtClean="0"/>
              <a:t>nem szakad </a:t>
            </a:r>
            <a:r>
              <a:rPr lang="hu-HU" sz="2400" dirty="0"/>
              <a:t>meg, bár a késedelmet észre fogja </a:t>
            </a:r>
            <a:r>
              <a:rPr lang="hu-HU" sz="2400" dirty="0" smtClean="0"/>
              <a:t>venni.</a:t>
            </a:r>
          </a:p>
          <a:p>
            <a:r>
              <a:rPr lang="hu-HU" sz="2400" i="1" dirty="0" smtClean="0"/>
              <a:t>Tíz </a:t>
            </a:r>
            <a:r>
              <a:rPr lang="hu-HU" sz="2400" i="1" dirty="0"/>
              <a:t>másodperc </a:t>
            </a:r>
            <a:r>
              <a:rPr lang="hu-HU" sz="2400" dirty="0"/>
              <a:t>az a felső </a:t>
            </a:r>
            <a:r>
              <a:rPr lang="hu-HU" sz="2400" dirty="0" smtClean="0"/>
              <a:t>határ; </a:t>
            </a:r>
            <a:r>
              <a:rPr lang="hu-HU" sz="2400" dirty="0"/>
              <a:t>ennél hosszabb késlekedés </a:t>
            </a:r>
            <a:r>
              <a:rPr lang="hu-HU" sz="2400" dirty="0" smtClean="0"/>
              <a:t>után a felhasználó </a:t>
            </a:r>
            <a:r>
              <a:rPr lang="es-ES" sz="2400" dirty="0" smtClean="0"/>
              <a:t>máris </a:t>
            </a:r>
            <a:r>
              <a:rPr lang="es-ES" sz="2400" dirty="0"/>
              <a:t>máson kezd el gondolkodni.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087773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LINKEK MEGJELENÍTÉSÉNEK </a:t>
            </a:r>
            <a:r>
              <a:rPr lang="hu-HU" dirty="0" smtClean="0"/>
              <a:t>VEZÉRELVEI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t" anchorCtr="0">
            <a:noAutofit/>
          </a:bodyPr>
          <a:lstStyle/>
          <a:p>
            <a:r>
              <a:rPr lang="hu-HU" sz="2400" dirty="0" smtClean="0"/>
              <a:t>A </a:t>
            </a:r>
            <a:r>
              <a:rPr lang="hu-HU" sz="2400" dirty="0"/>
              <a:t>szöveges linkek legyenek színesek és aláhúzottak, mert ez váltja </a:t>
            </a:r>
            <a:r>
              <a:rPr lang="hu-HU" sz="2400" dirty="0" smtClean="0"/>
              <a:t>ki a </a:t>
            </a:r>
            <a:r>
              <a:rPr lang="hu-HU" sz="2400" dirty="0"/>
              <a:t>rákattinthatóság megerősített észlelését. </a:t>
            </a:r>
            <a:endParaRPr lang="hu-HU" sz="2400" dirty="0" smtClean="0"/>
          </a:p>
          <a:p>
            <a:r>
              <a:rPr lang="hu-HU" sz="2400" dirty="0" smtClean="0"/>
              <a:t>Ne </a:t>
            </a:r>
            <a:r>
              <a:rPr lang="hu-HU" sz="2400" dirty="0"/>
              <a:t>kelljen a </a:t>
            </a:r>
            <a:r>
              <a:rPr lang="hu-HU" sz="2400" dirty="0" smtClean="0"/>
              <a:t>felhasználónak találgatnia, </a:t>
            </a:r>
            <a:r>
              <a:rPr lang="hu-HU" sz="2400" dirty="0"/>
              <a:t>hová is kattinthat!</a:t>
            </a:r>
          </a:p>
          <a:p>
            <a:r>
              <a:rPr lang="hu-HU" sz="2400" dirty="0"/>
              <a:t>Ha abból </a:t>
            </a:r>
            <a:r>
              <a:rPr lang="hu-HU" sz="2400" dirty="0" smtClean="0"/>
              <a:t>indulunk ki, hogy a link szövege színes, akkor nem mindig szükséges feltétlenül aláhúzni. </a:t>
            </a:r>
          </a:p>
          <a:p>
            <a:r>
              <a:rPr lang="hu-HU" sz="2400" dirty="0"/>
              <a:t>Soha ne húzzunk alá olyan szövegrészeket, amelyek nem </a:t>
            </a:r>
            <a:r>
              <a:rPr lang="hu-HU" sz="2400" dirty="0" err="1" smtClean="0"/>
              <a:t>hipertextlinkek</a:t>
            </a:r>
            <a:r>
              <a:rPr lang="hu-HU" sz="2400" dirty="0" smtClean="0"/>
              <a:t> (</a:t>
            </a:r>
            <a:r>
              <a:rPr lang="hu-HU" sz="2400" dirty="0"/>
              <a:t>még akkor se, ha a linkjeink amúgy nem aláhúzottak)! </a:t>
            </a:r>
            <a:endParaRPr lang="hu-HU" sz="2400" dirty="0" smtClean="0"/>
          </a:p>
          <a:p>
            <a:r>
              <a:rPr lang="hu-HU" sz="2400" dirty="0" smtClean="0"/>
              <a:t>Használjunk </a:t>
            </a:r>
            <a:r>
              <a:rPr lang="hu-HU" sz="2400" dirty="0"/>
              <a:t>eltérő színeket a látogatott és nem látogatott linkekre</a:t>
            </a:r>
            <a:r>
              <a:rPr lang="hu-HU" sz="2400" dirty="0" smtClean="0"/>
              <a:t>!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0489255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LINKEK </a:t>
            </a:r>
            <a:r>
              <a:rPr lang="hu-HU" dirty="0" smtClean="0"/>
              <a:t>MEGJELENÍTÉSE (2.)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t" anchorCtr="0">
            <a:noAutofit/>
          </a:bodyPr>
          <a:lstStyle/>
          <a:p>
            <a:r>
              <a:rPr lang="hu-HU" sz="2400" dirty="0"/>
              <a:t>Választott linkszínünkkel soha ne mutassunk sima szöveget! </a:t>
            </a:r>
            <a:endParaRPr lang="hu-HU" sz="2400" dirty="0" smtClean="0"/>
          </a:p>
          <a:p>
            <a:r>
              <a:rPr lang="hu-HU" sz="2400" dirty="0" smtClean="0"/>
              <a:t>Sőt</a:t>
            </a:r>
            <a:r>
              <a:rPr lang="hu-HU" sz="2400" dirty="0"/>
              <a:t>, </a:t>
            </a:r>
            <a:r>
              <a:rPr lang="hu-HU" sz="2400" dirty="0" smtClean="0"/>
              <a:t>minden esetben </a:t>
            </a:r>
            <a:r>
              <a:rPr lang="hu-HU" sz="2400" dirty="0"/>
              <a:t>kerüljük a színeket a szövegeknél, hacsak nem egy </a:t>
            </a:r>
            <a:r>
              <a:rPr lang="hu-HU" sz="2400" dirty="0" smtClean="0"/>
              <a:t>linkről van </a:t>
            </a:r>
            <a:r>
              <a:rPr lang="hu-HU" sz="2400" dirty="0"/>
              <a:t>szó. </a:t>
            </a:r>
            <a:endParaRPr lang="hu-HU" sz="2400" dirty="0" smtClean="0"/>
          </a:p>
          <a:p>
            <a:r>
              <a:rPr lang="hu-HU" sz="2400" dirty="0" smtClean="0"/>
              <a:t>Mégis</a:t>
            </a:r>
            <a:r>
              <a:rPr lang="hu-HU" sz="2400" dirty="0"/>
              <a:t>, ha jól láthatóan eltér a link </a:t>
            </a:r>
            <a:r>
              <a:rPr lang="hu-HU" sz="2400" dirty="0" err="1"/>
              <a:t>kolorjától</a:t>
            </a:r>
            <a:r>
              <a:rPr lang="hu-HU" sz="2400" dirty="0"/>
              <a:t>, néha </a:t>
            </a:r>
            <a:r>
              <a:rPr lang="hu-HU" sz="2400" dirty="0" smtClean="0"/>
              <a:t>különösebb használhatósági </a:t>
            </a:r>
            <a:r>
              <a:rPr lang="hu-HU" sz="2400" dirty="0"/>
              <a:t>gond nélkül alkalmazhatunk színezett szöveget. </a:t>
            </a:r>
            <a:endParaRPr lang="hu-HU" sz="2400" dirty="0" smtClean="0"/>
          </a:p>
          <a:p>
            <a:r>
              <a:rPr lang="hu-HU" sz="2400" dirty="0" smtClean="0"/>
              <a:t>Például, egy </a:t>
            </a:r>
            <a:r>
              <a:rPr lang="hu-HU" sz="2400" dirty="0"/>
              <a:t>ellenőrzőlista összefoglalójában az </a:t>
            </a:r>
            <a:r>
              <a:rPr lang="hu-HU" sz="2400" i="1" dirty="0"/>
              <a:t>„oké” </a:t>
            </a:r>
            <a:r>
              <a:rPr lang="hu-HU" sz="2400" dirty="0"/>
              <a:t>kifejezést zöldre vehetjük</a:t>
            </a:r>
            <a:r>
              <a:rPr lang="hu-HU" sz="2400" dirty="0" smtClean="0"/>
              <a:t>, és </a:t>
            </a:r>
            <a:r>
              <a:rPr lang="hu-HU" sz="2400" dirty="0"/>
              <a:t>a </a:t>
            </a:r>
            <a:r>
              <a:rPr lang="hu-HU" sz="2400" i="1" dirty="0"/>
              <a:t>„hibát” </a:t>
            </a:r>
            <a:r>
              <a:rPr lang="hu-HU" sz="2400" dirty="0"/>
              <a:t>pirosra. </a:t>
            </a:r>
            <a:endParaRPr lang="hu-HU" sz="2400" dirty="0" smtClean="0"/>
          </a:p>
          <a:p>
            <a:r>
              <a:rPr lang="hu-HU" sz="2400" dirty="0" smtClean="0"/>
              <a:t>A </a:t>
            </a:r>
            <a:r>
              <a:rPr lang="hu-HU" sz="2400" dirty="0"/>
              <a:t>kéket viszont soha ne használjuk </a:t>
            </a:r>
            <a:r>
              <a:rPr lang="hu-HU" sz="2400" dirty="0" smtClean="0"/>
              <a:t>nem-link </a:t>
            </a:r>
            <a:r>
              <a:rPr lang="pt-BR" sz="2400" dirty="0" smtClean="0"/>
              <a:t>feliratokra</a:t>
            </a:r>
            <a:r>
              <a:rPr lang="pt-BR" sz="2400" dirty="0"/>
              <a:t>, még akkor se, ha épp nem ez a linkszínünk</a:t>
            </a:r>
            <a:r>
              <a:rPr lang="pt-BR" sz="2400" dirty="0" smtClean="0"/>
              <a:t>!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798126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LINKEK MEGJELENÍTÉSE </a:t>
            </a:r>
            <a:r>
              <a:rPr lang="hu-HU" dirty="0" smtClean="0"/>
              <a:t>(3.)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t" anchorCtr="0">
            <a:noAutofit/>
          </a:bodyPr>
          <a:lstStyle/>
          <a:p>
            <a:r>
              <a:rPr lang="hu-HU" sz="2400" dirty="0"/>
              <a:t>Ne használjunk túl apró feliratot a linkekhez, </a:t>
            </a:r>
            <a:r>
              <a:rPr lang="hu-HU" sz="2400" dirty="0" smtClean="0"/>
              <a:t>mert </a:t>
            </a:r>
            <a:r>
              <a:rPr lang="hu-HU" sz="2400" dirty="0"/>
              <a:t>a csökkent motorikus készségű felhasználók </a:t>
            </a:r>
            <a:r>
              <a:rPr lang="hu-HU" sz="2400" dirty="0" smtClean="0"/>
              <a:t>nehezen különítik </a:t>
            </a:r>
            <a:r>
              <a:rPr lang="hu-HU" sz="2400" dirty="0"/>
              <a:t>el! </a:t>
            </a:r>
            <a:endParaRPr lang="hu-HU" sz="2400" dirty="0" smtClean="0"/>
          </a:p>
          <a:p>
            <a:r>
              <a:rPr lang="hu-HU" sz="2400" dirty="0" smtClean="0"/>
              <a:t>Megengedett </a:t>
            </a:r>
            <a:r>
              <a:rPr lang="hu-HU" sz="2400" dirty="0"/>
              <a:t>kis </a:t>
            </a:r>
            <a:r>
              <a:rPr lang="hu-HU" sz="2400" dirty="0" smtClean="0"/>
              <a:t>betűket használni </a:t>
            </a:r>
            <a:r>
              <a:rPr lang="hu-HU" sz="2400" dirty="0"/>
              <a:t>olyan linkeknél, amelyekre csak keveseknek van </a:t>
            </a:r>
            <a:r>
              <a:rPr lang="hu-HU" sz="2400" dirty="0" smtClean="0"/>
              <a:t>szükségük (</a:t>
            </a:r>
            <a:r>
              <a:rPr lang="hu-HU" sz="2400" dirty="0"/>
              <a:t>mint például a copyrightos infók), ha másodlagos helyekre </a:t>
            </a:r>
            <a:r>
              <a:rPr lang="hu-HU" sz="2400" dirty="0" smtClean="0"/>
              <a:t>tesszük (</a:t>
            </a:r>
            <a:r>
              <a:rPr lang="hu-HU" sz="2400" dirty="0"/>
              <a:t>mint a </a:t>
            </a:r>
            <a:r>
              <a:rPr lang="hu-HU" sz="2400" dirty="0" smtClean="0"/>
              <a:t>lábjegyzet). </a:t>
            </a:r>
          </a:p>
          <a:p>
            <a:r>
              <a:rPr lang="hu-HU" sz="2400" dirty="0" smtClean="0"/>
              <a:t>Még </a:t>
            </a:r>
            <a:r>
              <a:rPr lang="hu-HU" sz="2400" dirty="0"/>
              <a:t>ennél is fontosabb, hogy a megfelelő szavakat válasszuk ki a </a:t>
            </a:r>
            <a:r>
              <a:rPr lang="hu-HU" sz="2400" dirty="0" smtClean="0"/>
              <a:t>link alapanyagául</a:t>
            </a:r>
            <a:r>
              <a:rPr lang="hu-HU" sz="2400" dirty="0"/>
              <a:t>, ám az már egy külön, tartalmi kérdés. </a:t>
            </a:r>
            <a:endParaRPr lang="hu-HU" sz="2400" dirty="0" smtClean="0"/>
          </a:p>
          <a:p>
            <a:r>
              <a:rPr lang="hu-HU" sz="2400" dirty="0" smtClean="0"/>
              <a:t>A </a:t>
            </a:r>
            <a:r>
              <a:rPr lang="hu-HU" sz="2400" dirty="0"/>
              <a:t>grafikus link </a:t>
            </a:r>
            <a:r>
              <a:rPr lang="hu-HU" sz="2400" dirty="0" smtClean="0"/>
              <a:t>szintén más </a:t>
            </a:r>
            <a:r>
              <a:rPr lang="hu-HU" sz="2400" dirty="0"/>
              <a:t>lapra tartozik, de többnyire a legjobb a szöveget használni </a:t>
            </a:r>
            <a:r>
              <a:rPr lang="hu-HU" sz="2400" dirty="0" smtClean="0"/>
              <a:t>erre a </a:t>
            </a:r>
            <a:r>
              <a:rPr lang="hu-HU" sz="2400" dirty="0"/>
              <a:t>célra. </a:t>
            </a:r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1953658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WEBTERVEZÉSI </a:t>
            </a:r>
            <a:r>
              <a:rPr lang="hu-HU" dirty="0" smtClean="0"/>
              <a:t>NORMÁK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r>
              <a:rPr lang="hu-HU" sz="2400" dirty="0"/>
              <a:t>Norma az, ahol a felhasználók már </a:t>
            </a:r>
            <a:r>
              <a:rPr lang="hu-HU" sz="2400" dirty="0" smtClean="0"/>
              <a:t>tudják</a:t>
            </a:r>
            <a:r>
              <a:rPr lang="hu-HU" sz="2400" dirty="0"/>
              <a:t>:</a:t>
            </a:r>
            <a:endParaRPr lang="hu-HU" sz="2400" dirty="0" smtClean="0"/>
          </a:p>
          <a:p>
            <a:pPr lvl="1"/>
            <a:r>
              <a:rPr lang="hu-HU" sz="2200" dirty="0" smtClean="0"/>
              <a:t>milyen </a:t>
            </a:r>
            <a:r>
              <a:rPr lang="hu-HU" sz="2200" dirty="0"/>
              <a:t>szolgáltatásra számítsanak,</a:t>
            </a:r>
          </a:p>
          <a:p>
            <a:pPr lvl="1"/>
            <a:r>
              <a:rPr lang="hu-HU" sz="2200" dirty="0"/>
              <a:t>milyen az interaktív felület, hol keressék, </a:t>
            </a:r>
            <a:endParaRPr lang="hu-HU" sz="2200" dirty="0" smtClean="0"/>
          </a:p>
          <a:p>
            <a:pPr lvl="1"/>
            <a:r>
              <a:rPr lang="hu-HU" sz="2200" dirty="0" smtClean="0"/>
              <a:t>hogyan használják saját </a:t>
            </a:r>
            <a:r>
              <a:rPr lang="hu-HU" sz="2200" dirty="0"/>
              <a:t>céljaikra, </a:t>
            </a:r>
            <a:endParaRPr lang="hu-HU" sz="2200" dirty="0" smtClean="0"/>
          </a:p>
          <a:p>
            <a:pPr lvl="1"/>
            <a:r>
              <a:rPr lang="hu-HU" sz="2200" dirty="0" smtClean="0"/>
              <a:t>részletesen </a:t>
            </a:r>
            <a:r>
              <a:rPr lang="hu-HU" sz="2200" dirty="0"/>
              <a:t>ismerik, nem hagynak ki belőle semmit, </a:t>
            </a:r>
            <a:endParaRPr lang="hu-HU" sz="2200" dirty="0" smtClean="0"/>
          </a:p>
          <a:p>
            <a:pPr lvl="1"/>
            <a:r>
              <a:rPr lang="hu-HU" sz="2200" dirty="0" smtClean="0"/>
              <a:t>és nem </a:t>
            </a:r>
            <a:r>
              <a:rPr lang="hu-HU" sz="2200" dirty="0"/>
              <a:t>érik őket váratlan meglepetések</a:t>
            </a:r>
            <a:r>
              <a:rPr lang="hu-HU" sz="2200" dirty="0" smtClean="0"/>
              <a:t>.</a:t>
            </a:r>
            <a:endParaRPr lang="hu-HU" sz="2200" dirty="0"/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772485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teljes weblap </a:t>
            </a:r>
            <a:r>
              <a:rPr lang="hu-HU" i="1" dirty="0"/>
              <a:t>(</a:t>
            </a:r>
            <a:r>
              <a:rPr lang="hu-HU" i="1" dirty="0" err="1"/>
              <a:t>website</a:t>
            </a:r>
            <a:r>
              <a:rPr lang="hu-HU" i="1" dirty="0"/>
              <a:t>) </a:t>
            </a:r>
            <a:r>
              <a:rPr lang="hu-HU" dirty="0" smtClean="0"/>
              <a:t>megtervezése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r>
              <a:rPr lang="hu-HU" sz="2400" dirty="0"/>
              <a:t>S</a:t>
            </a:r>
            <a:r>
              <a:rPr lang="hu-HU" sz="2400" dirty="0" smtClean="0"/>
              <a:t>okkal </a:t>
            </a:r>
            <a:r>
              <a:rPr lang="hu-HU" sz="2400" dirty="0"/>
              <a:t>fontosabb az egyes oldalak </a:t>
            </a:r>
            <a:r>
              <a:rPr lang="hu-HU" sz="2400" i="1" dirty="0"/>
              <a:t>(</a:t>
            </a:r>
            <a:r>
              <a:rPr lang="hu-HU" sz="2400" i="1" dirty="0" err="1"/>
              <a:t>webpage</a:t>
            </a:r>
            <a:r>
              <a:rPr lang="hu-HU" sz="2400" i="1" dirty="0" smtClean="0"/>
              <a:t>) </a:t>
            </a:r>
            <a:r>
              <a:rPr lang="hu-HU" sz="2400" dirty="0" smtClean="0"/>
              <a:t>kivitelezésénél.</a:t>
            </a:r>
          </a:p>
          <a:p>
            <a:r>
              <a:rPr lang="hu-HU" sz="2400" dirty="0" smtClean="0"/>
              <a:t>A </a:t>
            </a:r>
            <a:r>
              <a:rPr lang="hu-HU" sz="2400" dirty="0"/>
              <a:t>felhasználók el sem jutnak a kívánt vagy </a:t>
            </a:r>
            <a:r>
              <a:rPr lang="hu-HU" sz="2400" dirty="0" smtClean="0"/>
              <a:t>általunk kínált </a:t>
            </a:r>
            <a:r>
              <a:rPr lang="hu-HU" sz="2400" dirty="0"/>
              <a:t>oldalakig, ha a lapunk általában nem elég felhasználóbarát</a:t>
            </a:r>
            <a:r>
              <a:rPr lang="hu-HU" sz="2400" dirty="0" smtClean="0"/>
              <a:t>, vagy </a:t>
            </a:r>
            <a:r>
              <a:rPr lang="hu-HU" sz="2400" dirty="0"/>
              <a:t>ha a navigációs rendszerünk alkalmatlan arra, hogy </a:t>
            </a:r>
            <a:r>
              <a:rPr lang="hu-HU" sz="2400" dirty="0" smtClean="0"/>
              <a:t>megtalálják benne</a:t>
            </a:r>
            <a:r>
              <a:rPr lang="hu-HU" sz="2400" dirty="0"/>
              <a:t>, amit </a:t>
            </a:r>
            <a:r>
              <a:rPr lang="hu-HU" sz="2400" dirty="0" smtClean="0"/>
              <a:t>keresnek.</a:t>
            </a:r>
          </a:p>
          <a:p>
            <a:r>
              <a:rPr lang="hu-HU" sz="2400" dirty="0" smtClean="0"/>
              <a:t>Az </a:t>
            </a:r>
            <a:r>
              <a:rPr lang="hu-HU" sz="2400" dirty="0"/>
              <a:t>oldalt mindenki látja, a lapot viszont „csak</a:t>
            </a:r>
            <a:r>
              <a:rPr lang="hu-HU" sz="2400" dirty="0" smtClean="0"/>
              <a:t>” kiismerhetik.</a:t>
            </a:r>
          </a:p>
          <a:p>
            <a:r>
              <a:rPr lang="hu-HU" sz="2400" dirty="0"/>
              <a:t>B</a:t>
            </a:r>
            <a:r>
              <a:rPr lang="hu-HU" sz="2400" dirty="0" smtClean="0"/>
              <a:t>ejárják</a:t>
            </a:r>
            <a:r>
              <a:rPr lang="hu-HU" sz="2400" dirty="0"/>
              <a:t>, ha értelmesen van </a:t>
            </a:r>
            <a:r>
              <a:rPr lang="hu-HU" sz="2400" dirty="0" smtClean="0"/>
              <a:t>felépítve.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75307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Szabvány</a:t>
            </a:r>
            <a:r>
              <a:rPr lang="hu-HU" dirty="0" smtClean="0"/>
              <a:t>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r>
              <a:rPr lang="hu-HU" sz="2400" dirty="0"/>
              <a:t>Logó az oldal bal felső sarkában</a:t>
            </a:r>
          </a:p>
          <a:p>
            <a:r>
              <a:rPr lang="hu-HU" sz="2400" dirty="0"/>
              <a:t>Keresődoboz a honlapon (azaz a nyitóoldalon)</a:t>
            </a:r>
          </a:p>
          <a:p>
            <a:r>
              <a:rPr lang="hu-HU" sz="2400" dirty="0"/>
              <a:t>„Fröccsenő” (felugró bevezető, </a:t>
            </a:r>
            <a:r>
              <a:rPr lang="hu-HU" sz="2400" i="1" dirty="0" err="1"/>
              <a:t>splash</a:t>
            </a:r>
            <a:r>
              <a:rPr lang="hu-HU" sz="2400" dirty="0"/>
              <a:t>) oldalak mellőzése</a:t>
            </a:r>
          </a:p>
          <a:p>
            <a:r>
              <a:rPr lang="hu-HU" sz="2400" dirty="0"/>
              <a:t>Vízszintes </a:t>
            </a:r>
            <a:r>
              <a:rPr lang="hu-HU" sz="2400" dirty="0" err="1"/>
              <a:t>morzsanavigáció</a:t>
            </a:r>
            <a:endParaRPr lang="hu-HU" sz="2400" dirty="0"/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8358849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Közmegegyezés</a:t>
            </a:r>
            <a:r>
              <a:rPr lang="hu-HU" dirty="0" smtClean="0"/>
              <a:t>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r>
              <a:rPr lang="hu-HU" sz="2400" dirty="0" smtClean="0"/>
              <a:t>A </a:t>
            </a:r>
            <a:r>
              <a:rPr lang="hu-HU" sz="2400" dirty="0"/>
              <a:t>látogatott link színének megváltozása</a:t>
            </a:r>
          </a:p>
          <a:p>
            <a:r>
              <a:rPr lang="hu-HU" sz="2400" dirty="0"/>
              <a:t>Bevásárlókosár-link a jobb felső sarokban</a:t>
            </a:r>
          </a:p>
          <a:p>
            <a:r>
              <a:rPr lang="hu-HU" sz="2400" dirty="0"/>
              <a:t>Testvérterületekre mutató linkek (rokon tárgyak ugyanazon a </a:t>
            </a:r>
            <a:r>
              <a:rPr lang="hu-HU" sz="2400" dirty="0" smtClean="0"/>
              <a:t>szerkezeti szinten</a:t>
            </a:r>
            <a:r>
              <a:rPr lang="hu-HU" sz="2400" dirty="0"/>
              <a:t>)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0545795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Homályos</a:t>
            </a:r>
            <a:r>
              <a:rPr lang="hu-HU" dirty="0" smtClean="0"/>
              <a:t>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1" y="2142067"/>
            <a:ext cx="10781674" cy="4048871"/>
          </a:xfrm>
        </p:spPr>
        <p:txBody>
          <a:bodyPr anchor="t" anchorCtr="0">
            <a:noAutofit/>
          </a:bodyPr>
          <a:lstStyle/>
          <a:p>
            <a:r>
              <a:rPr lang="hu-HU" sz="2400" dirty="0"/>
              <a:t>A fő navigációs sémák (vagy oszlop balkézről, vagy fülek/fenti sáv</a:t>
            </a:r>
            <a:r>
              <a:rPr lang="hu-HU" sz="2400" dirty="0" smtClean="0"/>
              <a:t>, </a:t>
            </a:r>
            <a:r>
              <a:rPr lang="hu-HU" sz="2400" dirty="0"/>
              <a:t>vagy…)</a:t>
            </a:r>
          </a:p>
          <a:p>
            <a:r>
              <a:rPr lang="hu-HU" sz="2400" dirty="0"/>
              <a:t>A keresőszolgáltatás elhelyezése (balra fent, jobbra fent, középen, bárhol)</a:t>
            </a:r>
          </a:p>
          <a:p>
            <a:r>
              <a:rPr lang="hu-HU" sz="2400" dirty="0"/>
              <a:t>A segítség elhelyezése</a:t>
            </a:r>
          </a:p>
          <a:p>
            <a:r>
              <a:rPr lang="hu-HU" sz="2400" dirty="0"/>
              <a:t>A bejelentkezési </a:t>
            </a:r>
            <a:r>
              <a:rPr lang="hu-HU" sz="2400" dirty="0" smtClean="0"/>
              <a:t>folyamat</a:t>
            </a:r>
          </a:p>
          <a:p>
            <a:endParaRPr lang="hu-HU" sz="2400" dirty="0"/>
          </a:p>
          <a:p>
            <a:r>
              <a:rPr lang="hu-HU" sz="2400" dirty="0"/>
              <a:t>Sajnos, épp az utóbbi négy, ma még zavaros terület a weblap legfontosabb tervezési feladatait képezi, mert a lap egészének precíz megalkotásáról szól(</a:t>
            </a:r>
            <a:r>
              <a:rPr lang="hu-HU" sz="2400" dirty="0" err="1"/>
              <a:t>ná</a:t>
            </a:r>
            <a:r>
              <a:rPr lang="hu-HU" sz="2400" dirty="0"/>
              <a:t>)</a:t>
            </a:r>
            <a:r>
              <a:rPr lang="hu-HU" sz="2400" dirty="0" err="1"/>
              <a:t>nak</a:t>
            </a:r>
            <a:r>
              <a:rPr lang="hu-HU" sz="2400" dirty="0"/>
              <a:t>. Viszont összesen átlag alig két percünk van arra, hogy meggyőzzük a látogatót, maradjon nálunk, és ebbe a tartalomismertetőbe nem férnek bele technikai </a:t>
            </a:r>
            <a:r>
              <a:rPr lang="hu-HU" sz="2400" dirty="0" smtClean="0"/>
              <a:t>bakik.</a:t>
            </a:r>
            <a:endParaRPr lang="hu-HU" sz="2400" dirty="0"/>
          </a:p>
          <a:p>
            <a:endParaRPr lang="hu-HU" sz="2400" dirty="0" smtClean="0"/>
          </a:p>
          <a:p>
            <a:endParaRPr lang="hu-HU" sz="2400" dirty="0"/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3593415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OLVASHATÓSÁGI VEZÉRELVEK A </a:t>
            </a:r>
            <a:r>
              <a:rPr lang="hu-HU" dirty="0" smtClean="0"/>
              <a:t>WEBEN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198772"/>
          </a:xfrm>
        </p:spPr>
        <p:txBody>
          <a:bodyPr anchor="t" anchorCtr="0">
            <a:noAutofit/>
          </a:bodyPr>
          <a:lstStyle/>
          <a:p>
            <a:r>
              <a:rPr lang="hu-HU" sz="2400" dirty="0"/>
              <a:t>Az </a:t>
            </a:r>
            <a:r>
              <a:rPr lang="hu-HU" sz="2400" i="1" dirty="0"/>
              <a:t>olvashatóságot </a:t>
            </a:r>
            <a:r>
              <a:rPr lang="hu-HU" sz="2400" dirty="0"/>
              <a:t>(mely terminus különbözik a szöveg </a:t>
            </a:r>
            <a:r>
              <a:rPr lang="hu-HU" sz="2400" i="1" dirty="0"/>
              <a:t>letapogathatóságától, </a:t>
            </a:r>
            <a:r>
              <a:rPr lang="hu-HU" sz="2400" dirty="0"/>
              <a:t>hiszen nem tartalmi kérdésekre vonatkozik) az alábbi szabályok betartásával növelhetjük:</a:t>
            </a:r>
          </a:p>
          <a:p>
            <a:r>
              <a:rPr lang="hu-HU" sz="2400" dirty="0"/>
              <a:t>Ne használjunk abszolút fontméretet a stíluslapjainkon. A betűméreteket relatív terminusokban kódoljuk, 120%-ot a nagy és 90%-ot a kis szövegekhez.</a:t>
            </a:r>
          </a:p>
          <a:p>
            <a:r>
              <a:rPr lang="hu-HU" sz="2400" dirty="0"/>
              <a:t>Az alap betűméretünk meglehetősen nagy legyen ahhoz (legalább 10 pontos), hogy kevés felhasználónak kelljen kézi felülbíráláshoz folyamodnia.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170295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OLVASHATÓSÁGI VEZÉRELVEK A WEBEN (2.)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r>
              <a:rPr lang="hu-HU" sz="2400" dirty="0"/>
              <a:t>Ha lapunkkal idősebb honfitársainkat célozzuk, akkor nagyobb méretű alapbeállítást használjunk (legalább 12 pontosat).</a:t>
            </a:r>
          </a:p>
          <a:p>
            <a:r>
              <a:rPr lang="hu-HU" sz="2400" dirty="0"/>
              <a:t>Lehetőleg kerüljük a grafikába ágyazott szövegeket, mert a stíluslapok és a betűméretek beállításai ezekre semmiféle hatással nincsenek.</a:t>
            </a:r>
          </a:p>
          <a:p>
            <a:r>
              <a:rPr lang="hu-HU" sz="2400" dirty="0"/>
              <a:t>Ha feliratos vagy szövegképeket kell használnunk, a betűméret legyen különösen nagy (legalább 12 pontos), és magas kontrasztú színekből álljon.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4762492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OLVASHATÓSÁGI VEZÉRELVEK A WEBEN </a:t>
            </a:r>
            <a:r>
              <a:rPr lang="hu-HU" dirty="0" smtClean="0"/>
              <a:t>(3.)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t" anchorCtr="0">
            <a:noAutofit/>
          </a:bodyPr>
          <a:lstStyle/>
          <a:p>
            <a:r>
              <a:rPr lang="hu-HU" sz="2400" dirty="0" smtClean="0"/>
              <a:t>Tervezetünket </a:t>
            </a:r>
            <a:r>
              <a:rPr lang="hu-HU" sz="2400" dirty="0"/>
              <a:t>kiegészíthetjük egy gombbal, amely </a:t>
            </a:r>
            <a:r>
              <a:rPr lang="hu-HU" sz="2400" dirty="0" smtClean="0"/>
              <a:t>növeli a betűk méretét, </a:t>
            </a:r>
            <a:r>
              <a:rPr lang="hu-HU" sz="2400" dirty="0"/>
              <a:t>ha látogatóink többsége idős vagy gyengén látó. </a:t>
            </a:r>
            <a:endParaRPr lang="hu-HU" sz="2400" dirty="0" smtClean="0"/>
          </a:p>
          <a:p>
            <a:r>
              <a:rPr lang="hu-HU" sz="2400" dirty="0" smtClean="0"/>
              <a:t>Egy </a:t>
            </a:r>
            <a:r>
              <a:rPr lang="hu-HU" sz="2400" dirty="0"/>
              <a:t>ilyen segédlet az oldalainkon segíthet könnyedén növelni a szöveg </a:t>
            </a:r>
            <a:r>
              <a:rPr lang="hu-HU" sz="2400" dirty="0" smtClean="0"/>
              <a:t>méretét. </a:t>
            </a:r>
          </a:p>
          <a:p>
            <a:r>
              <a:rPr lang="hu-HU" sz="2400" dirty="0" smtClean="0"/>
              <a:t>A </a:t>
            </a:r>
            <a:r>
              <a:rPr lang="hu-HU" sz="2400" dirty="0"/>
              <a:t>lehető legnagyobbra vegyük a szöveg és a háttér közötti kontrasztot (és ne használjunk sűrű vagy vízjelezett háttérmintázatokat, valamint a betűt se hígítsuk szürkésre).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775136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oldal kitöltése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r>
              <a:rPr lang="hu-HU" sz="2400" i="1" dirty="0" smtClean="0"/>
              <a:t>A </a:t>
            </a:r>
            <a:r>
              <a:rPr lang="hu-HU" sz="2400" i="1" dirty="0"/>
              <a:t>felhasználó számára érdekes tartalmat </a:t>
            </a:r>
            <a:r>
              <a:rPr lang="hu-HU" sz="2400" dirty="0"/>
              <a:t>kell </a:t>
            </a:r>
            <a:r>
              <a:rPr lang="hu-HU" sz="2400" dirty="0" smtClean="0"/>
              <a:t>megjeleníteniük.</a:t>
            </a:r>
          </a:p>
          <a:p>
            <a:r>
              <a:rPr lang="hu-HU" sz="2400" dirty="0" smtClean="0"/>
              <a:t>A </a:t>
            </a:r>
            <a:r>
              <a:rPr lang="hu-HU" sz="2400" dirty="0"/>
              <a:t>navigáció szükséges rossz, minimálisra kell </a:t>
            </a:r>
            <a:r>
              <a:rPr lang="hu-HU" sz="2400" dirty="0" smtClean="0"/>
              <a:t>csökkenteni.</a:t>
            </a:r>
          </a:p>
          <a:p>
            <a:r>
              <a:rPr lang="hu-HU" sz="2400" dirty="0" smtClean="0"/>
              <a:t>Hibás </a:t>
            </a:r>
            <a:r>
              <a:rPr lang="hu-HU" sz="2400" dirty="0"/>
              <a:t>esetben a képernyő </a:t>
            </a:r>
            <a:r>
              <a:rPr lang="hu-HU" sz="2400" dirty="0" smtClean="0"/>
              <a:t>nagy részét </a:t>
            </a:r>
            <a:r>
              <a:rPr lang="hu-HU" sz="2400" dirty="0"/>
              <a:t>a felhasználónak teljesen érdektelen, zavaró dolgok foglalják </a:t>
            </a:r>
            <a:r>
              <a:rPr lang="hu-HU" sz="2400" dirty="0" smtClean="0"/>
              <a:t>el:</a:t>
            </a:r>
          </a:p>
          <a:p>
            <a:pPr lvl="1"/>
            <a:r>
              <a:rPr lang="hu-HU" sz="2200" dirty="0"/>
              <a:t>az operációs rendszer és a böngésző vaskos alsó-felső </a:t>
            </a:r>
            <a:r>
              <a:rPr lang="hu-HU" sz="2200" dirty="0" smtClean="0"/>
              <a:t>sávjai,</a:t>
            </a:r>
          </a:p>
          <a:p>
            <a:pPr lvl="1"/>
            <a:r>
              <a:rPr lang="hu-HU" sz="2200" dirty="0" smtClean="0"/>
              <a:t>a navigációs oszlopok, hirdetések.</a:t>
            </a:r>
          </a:p>
          <a:p>
            <a:r>
              <a:rPr lang="hu-HU" sz="2400" dirty="0" smtClean="0"/>
              <a:t>Különösen, ha </a:t>
            </a:r>
            <a:r>
              <a:rPr lang="hu-HU" sz="2400" dirty="0"/>
              <a:t>az oldal merev, és nem alkalmazkodik az ablak </a:t>
            </a:r>
            <a:r>
              <a:rPr lang="hu-HU" sz="2400" dirty="0" smtClean="0"/>
              <a:t>méretéhez.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02737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oldal </a:t>
            </a:r>
            <a:r>
              <a:rPr lang="hu-HU" dirty="0" smtClean="0"/>
              <a:t>kitöltése (2.)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r>
              <a:rPr lang="hu-HU" sz="2400" dirty="0" smtClean="0"/>
              <a:t>Szintén </a:t>
            </a:r>
            <a:r>
              <a:rPr lang="hu-HU" sz="2400" dirty="0"/>
              <a:t>hiba lenne túlzsúfolt </a:t>
            </a:r>
            <a:r>
              <a:rPr lang="hu-HU" sz="2400" dirty="0" smtClean="0"/>
              <a:t>oldalakat tervezni</a:t>
            </a:r>
            <a:r>
              <a:rPr lang="hu-HU" sz="2400" dirty="0"/>
              <a:t>, hisz a szabad helyek </a:t>
            </a:r>
            <a:r>
              <a:rPr lang="hu-HU" sz="2400" dirty="0" smtClean="0"/>
              <a:t>segítik a felhasználót</a:t>
            </a:r>
            <a:r>
              <a:rPr lang="hu-HU" sz="2400" dirty="0"/>
              <a:t>, hogy átlássa az információk csoportosítási </a:t>
            </a:r>
            <a:r>
              <a:rPr lang="hu-HU" sz="2400" dirty="0" smtClean="0"/>
              <a:t>elvét.</a:t>
            </a:r>
          </a:p>
          <a:p>
            <a:r>
              <a:rPr lang="hu-HU" sz="2400" dirty="0"/>
              <a:t>Alapszabály, hogy a tartalom töltse ki legalább az oldal felét, de </a:t>
            </a:r>
            <a:r>
              <a:rPr lang="hu-HU" sz="2400" dirty="0" smtClean="0"/>
              <a:t>még jobb</a:t>
            </a:r>
            <a:r>
              <a:rPr lang="hu-HU" sz="2400" dirty="0"/>
              <a:t>, ha ez az arány a 80%-hoz közelít! </a:t>
            </a:r>
            <a:endParaRPr lang="hu-HU" sz="2400" dirty="0" smtClean="0"/>
          </a:p>
          <a:p>
            <a:r>
              <a:rPr lang="hu-HU" sz="2400" dirty="0" smtClean="0"/>
              <a:t>A </a:t>
            </a:r>
            <a:r>
              <a:rPr lang="hu-HU" sz="2400" dirty="0"/>
              <a:t>használhatóság szempontjából a hirdetéseket jobb </a:t>
            </a:r>
            <a:r>
              <a:rPr lang="hu-HU" sz="2400" dirty="0" smtClean="0"/>
              <a:t>volna </a:t>
            </a:r>
            <a:r>
              <a:rPr lang="nb-NO" sz="2400" dirty="0" smtClean="0"/>
              <a:t>teljesen </a:t>
            </a:r>
            <a:r>
              <a:rPr lang="nb-NO" sz="2400" dirty="0"/>
              <a:t>elhagyni, de ha mégis kellenek, a leghelyesebb, ha az </a:t>
            </a:r>
            <a:r>
              <a:rPr lang="nb-NO" sz="2400" dirty="0" smtClean="0"/>
              <a:t>oldal</a:t>
            </a:r>
            <a:r>
              <a:rPr lang="hu-HU" sz="2400" dirty="0" smtClean="0"/>
              <a:t> fennmaradó </a:t>
            </a:r>
            <a:r>
              <a:rPr lang="hu-HU" sz="2400" dirty="0"/>
              <a:t>részeibe számítanak bele a navigációval </a:t>
            </a:r>
            <a:r>
              <a:rPr lang="hu-HU" sz="2400" dirty="0" smtClean="0"/>
              <a:t>együtt.</a:t>
            </a:r>
          </a:p>
        </p:txBody>
      </p:sp>
    </p:spTree>
    <p:extLst>
      <p:ext uri="{BB962C8B-B14F-4D97-AF65-F5344CB8AC3E}">
        <p14:creationId xmlns:p14="http://schemas.microsoft.com/office/powerpoint/2010/main" val="131399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A FELHASZNÁLÓK VISELKEDÉSE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183782"/>
          </a:xfrm>
        </p:spPr>
        <p:txBody>
          <a:bodyPr anchor="t" anchorCtr="0">
            <a:noAutofit/>
          </a:bodyPr>
          <a:lstStyle/>
          <a:p>
            <a:r>
              <a:rPr lang="hu-HU" sz="2400" dirty="0" smtClean="0"/>
              <a:t>A </a:t>
            </a:r>
            <a:r>
              <a:rPr lang="hu-HU" sz="2400" dirty="0"/>
              <a:t>felhasználók először a tartalomról tesznek észrevételeket; ha a </a:t>
            </a:r>
            <a:r>
              <a:rPr lang="hu-HU" sz="2400" dirty="0" smtClean="0"/>
              <a:t>tartalom nem </a:t>
            </a:r>
            <a:r>
              <a:rPr lang="hu-HU" sz="2400" dirty="0"/>
              <a:t>releváns, a lap további felépítésével nem </a:t>
            </a:r>
            <a:r>
              <a:rPr lang="hu-HU" sz="2400" dirty="0" smtClean="0"/>
              <a:t>törődnek.</a:t>
            </a:r>
            <a:endParaRPr lang="hu-HU" sz="2400" dirty="0"/>
          </a:p>
          <a:p>
            <a:r>
              <a:rPr lang="hu-HU" sz="2400" dirty="0"/>
              <a:t>Amikor valamely oldalra érnek, figyelmen kívül hagyják a </a:t>
            </a:r>
            <a:r>
              <a:rPr lang="hu-HU" sz="2400" dirty="0" smtClean="0"/>
              <a:t>navigációs sávokat </a:t>
            </a:r>
            <a:r>
              <a:rPr lang="hu-HU" sz="2400" dirty="0"/>
              <a:t>és az átfogó szerkezeti </a:t>
            </a:r>
            <a:r>
              <a:rPr lang="hu-HU" sz="2400" dirty="0" smtClean="0"/>
              <a:t>elemeket: csakis </a:t>
            </a:r>
            <a:r>
              <a:rPr lang="hu-HU" sz="2400" dirty="0"/>
              <a:t>az oldal tartalmi mezejére </a:t>
            </a:r>
            <a:r>
              <a:rPr lang="hu-HU" sz="2400" dirty="0" smtClean="0"/>
              <a:t>összpontosítanak.</a:t>
            </a:r>
            <a:endParaRPr lang="hu-HU" sz="2400" dirty="0"/>
          </a:p>
          <a:p>
            <a:r>
              <a:rPr lang="hu-HU" sz="2400" dirty="0"/>
              <a:t>Nem értik, hol tartózkodnak a weblap egészének információs </a:t>
            </a:r>
            <a:r>
              <a:rPr lang="hu-HU" sz="2400" dirty="0" smtClean="0"/>
              <a:t>terében (</a:t>
            </a:r>
            <a:r>
              <a:rPr lang="hu-HU" sz="2400" dirty="0"/>
              <a:t>sokszor kívülről ugranak be</a:t>
            </a:r>
            <a:r>
              <a:rPr lang="hu-HU" sz="2400" dirty="0" smtClean="0"/>
              <a:t>).</a:t>
            </a:r>
            <a:endParaRPr lang="hu-HU" sz="2400" dirty="0"/>
          </a:p>
          <a:p>
            <a:r>
              <a:rPr lang="hu-HU" sz="2400" dirty="0"/>
              <a:t>Rendkívül célirányosak, és kizárólag az őket érdeklő dolgokkal </a:t>
            </a:r>
            <a:r>
              <a:rPr lang="hu-HU" sz="2400" dirty="0" smtClean="0"/>
              <a:t>törődnek – </a:t>
            </a:r>
            <a:r>
              <a:rPr lang="hu-HU" sz="2400" dirty="0"/>
              <a:t>kevés időt szánnak másra.</a:t>
            </a:r>
          </a:p>
        </p:txBody>
      </p:sp>
    </p:spTree>
    <p:extLst>
      <p:ext uri="{BB962C8B-B14F-4D97-AF65-F5344CB8AC3E}">
        <p14:creationId xmlns:p14="http://schemas.microsoft.com/office/powerpoint/2010/main" val="15745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FELHASZNÁLÓK VISELKEDÉSE </a:t>
            </a:r>
            <a:r>
              <a:rPr lang="hu-HU" dirty="0" smtClean="0"/>
              <a:t>(2.)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r>
              <a:rPr lang="hu-HU" sz="2400" dirty="0"/>
              <a:t>Céljuk hajszolása közben legfőbb stratégiájuk, hogy a keresésre </a:t>
            </a:r>
            <a:r>
              <a:rPr lang="hu-HU" sz="2400" dirty="0" smtClean="0"/>
              <a:t>hagyatkoznak.</a:t>
            </a:r>
            <a:endParaRPr lang="hu-HU" sz="2400" dirty="0"/>
          </a:p>
          <a:p>
            <a:r>
              <a:rPr lang="hu-HU" sz="2400" dirty="0"/>
              <a:t>Ritkán néznek a logókra, a küldetésnyilatkozatokra, szlogenekre</a:t>
            </a:r>
            <a:r>
              <a:rPr lang="hu-HU" sz="2400" dirty="0" smtClean="0"/>
              <a:t>, elkerülik </a:t>
            </a:r>
            <a:r>
              <a:rPr lang="hu-HU" sz="2400" dirty="0"/>
              <a:t>a reklámokat, és mindent, ami annak néz </a:t>
            </a:r>
            <a:r>
              <a:rPr lang="hu-HU" sz="2400" dirty="0" smtClean="0"/>
              <a:t>ki.</a:t>
            </a:r>
            <a:endParaRPr lang="hu-HU" sz="2400" dirty="0"/>
          </a:p>
          <a:p>
            <a:r>
              <a:rPr lang="hu-HU" sz="2400" dirty="0"/>
              <a:t>Ha az oldal irrelevánsnak mutatkozik aktuális céljaik tekintetében</a:t>
            </a:r>
            <a:r>
              <a:rPr lang="hu-HU" sz="2400" dirty="0" smtClean="0"/>
              <a:t>, akkor </a:t>
            </a:r>
            <a:r>
              <a:rPr lang="hu-HU" sz="2400" dirty="0"/>
              <a:t>két-három másodpercen belül könyörtelenül </a:t>
            </a:r>
            <a:r>
              <a:rPr lang="hu-HU" sz="2400" i="1" dirty="0" err="1" smtClean="0"/>
              <a:t>Vissza</a:t>
            </a:r>
            <a:r>
              <a:rPr lang="hu-HU" sz="2400" dirty="0" err="1" smtClean="0"/>
              <a:t>-klikkelnek</a:t>
            </a:r>
            <a:r>
              <a:rPr lang="hu-HU" sz="2400" dirty="0" smtClean="0"/>
              <a:t> onnan.</a:t>
            </a:r>
            <a:endParaRPr lang="hu-HU" sz="2400" dirty="0"/>
          </a:p>
          <a:p>
            <a:r>
              <a:rPr lang="hu-HU" sz="2400" dirty="0"/>
              <a:t>Ha nem értenek valamit az oldalon, akkor nem is szánnak időt az </a:t>
            </a:r>
            <a:r>
              <a:rPr lang="hu-HU" sz="2400" dirty="0" smtClean="0"/>
              <a:t>elsajátítására.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88837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SZÖVEGLETAPOGATÁS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t" anchorCtr="0">
            <a:noAutofit/>
          </a:bodyPr>
          <a:lstStyle/>
          <a:p>
            <a:r>
              <a:rPr lang="hu-HU" sz="2400" dirty="0" smtClean="0"/>
              <a:t>A </a:t>
            </a:r>
            <a:r>
              <a:rPr lang="hu-HU" sz="2400" dirty="0"/>
              <a:t>felhasználók </a:t>
            </a:r>
            <a:r>
              <a:rPr lang="hu-HU" sz="2400" i="1" dirty="0" smtClean="0"/>
              <a:t>letapogatják, </a:t>
            </a:r>
            <a:r>
              <a:rPr lang="hu-HU" sz="2400" dirty="0" smtClean="0"/>
              <a:t>„</a:t>
            </a:r>
            <a:r>
              <a:rPr lang="hu-HU" sz="2400" dirty="0" err="1"/>
              <a:t>szkennelik</a:t>
            </a:r>
            <a:r>
              <a:rPr lang="hu-HU" sz="2400" dirty="0"/>
              <a:t>” az oldalakat úgy, hogy egyes szavakat vagy </a:t>
            </a:r>
            <a:r>
              <a:rPr lang="hu-HU" sz="2400" dirty="0" smtClean="0"/>
              <a:t>mondatokat kiragadnak belőlük.</a:t>
            </a:r>
          </a:p>
          <a:p>
            <a:r>
              <a:rPr lang="hu-HU" sz="2400" dirty="0" smtClean="0"/>
              <a:t>Weblapunkon </a:t>
            </a:r>
            <a:r>
              <a:rPr lang="hu-HU" sz="2400" dirty="0"/>
              <a:t>az alábbiakkal támogathatjuk a </a:t>
            </a:r>
            <a:r>
              <a:rPr lang="hu-HU" sz="2400" dirty="0" smtClean="0"/>
              <a:t>letapogathatóságot: </a:t>
            </a:r>
          </a:p>
          <a:p>
            <a:pPr lvl="1"/>
            <a:r>
              <a:rPr lang="hu-HU" sz="2200" i="1" dirty="0" smtClean="0"/>
              <a:t>kulcsszavak </a:t>
            </a:r>
            <a:r>
              <a:rPr lang="hu-HU" sz="2200" dirty="0"/>
              <a:t>kiemelése (a </a:t>
            </a:r>
            <a:r>
              <a:rPr lang="hu-HU" sz="2200" dirty="0" err="1" smtClean="0"/>
              <a:t>hipertextlinkek</a:t>
            </a:r>
            <a:r>
              <a:rPr lang="hu-HU" sz="2200" dirty="0" smtClean="0"/>
              <a:t>); </a:t>
            </a:r>
          </a:p>
          <a:p>
            <a:pPr lvl="1"/>
            <a:r>
              <a:rPr lang="hu-HU" sz="2200" dirty="0" smtClean="0"/>
              <a:t>értelmes (</a:t>
            </a:r>
            <a:r>
              <a:rPr lang="hu-HU" sz="2200" dirty="0" err="1"/>
              <a:t>tartalomcentrikus</a:t>
            </a:r>
            <a:r>
              <a:rPr lang="hu-HU" sz="2200" dirty="0"/>
              <a:t>) </a:t>
            </a:r>
            <a:r>
              <a:rPr lang="hu-HU" sz="2200" i="1" dirty="0"/>
              <a:t>alcímek </a:t>
            </a:r>
            <a:r>
              <a:rPr lang="hu-HU" sz="2200" dirty="0"/>
              <a:t>beiktatása; </a:t>
            </a:r>
            <a:endParaRPr lang="hu-HU" sz="2200" dirty="0" smtClean="0"/>
          </a:p>
          <a:p>
            <a:pPr lvl="1"/>
            <a:r>
              <a:rPr lang="hu-HU" sz="2200" dirty="0" smtClean="0"/>
              <a:t>pontokba </a:t>
            </a:r>
            <a:r>
              <a:rPr lang="hu-HU" sz="2200" dirty="0"/>
              <a:t>szedett </a:t>
            </a:r>
            <a:r>
              <a:rPr lang="hu-HU" sz="2200" i="1" dirty="0"/>
              <a:t>listák; </a:t>
            </a:r>
            <a:endParaRPr lang="hu-HU" sz="2200" i="1" dirty="0" smtClean="0"/>
          </a:p>
          <a:p>
            <a:pPr lvl="1"/>
            <a:r>
              <a:rPr lang="hu-HU" sz="2200" dirty="0"/>
              <a:t>bekezdésenként </a:t>
            </a:r>
            <a:r>
              <a:rPr lang="hu-HU" sz="2200" i="1" dirty="0"/>
              <a:t>egyetlen </a:t>
            </a:r>
            <a:r>
              <a:rPr lang="hu-HU" sz="2200" dirty="0"/>
              <a:t>gondolatra </a:t>
            </a:r>
            <a:r>
              <a:rPr lang="hu-HU" sz="2200" dirty="0" smtClean="0"/>
              <a:t>szorítkozás; </a:t>
            </a:r>
            <a:endParaRPr lang="hu-HU" sz="2200" i="1" dirty="0"/>
          </a:p>
          <a:p>
            <a:pPr lvl="1"/>
            <a:r>
              <a:rPr lang="hu-HU" sz="2200" i="1" dirty="0"/>
              <a:t>fordítottpiramis-stílus: </a:t>
            </a:r>
            <a:r>
              <a:rPr lang="hu-HU" sz="2200" dirty="0"/>
              <a:t>a konklúzióval/lényeggel kezdünk; </a:t>
            </a:r>
          </a:p>
          <a:p>
            <a:pPr lvl="1"/>
            <a:r>
              <a:rPr lang="hu-HU" sz="2200" dirty="0"/>
              <a:t>a megszokott terjedelem </a:t>
            </a:r>
            <a:r>
              <a:rPr lang="hu-HU" sz="2200" i="1" dirty="0"/>
              <a:t>felében </a:t>
            </a:r>
            <a:r>
              <a:rPr lang="hu-HU" sz="2200" dirty="0"/>
              <a:t>(vagy még kevesebben) fogalmazunk.</a:t>
            </a:r>
          </a:p>
          <a:p>
            <a:pPr lvl="1"/>
            <a:endParaRPr lang="hu-HU" sz="2200" i="1" dirty="0" smtClean="0"/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03163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SZÖVEGLETAPOGATÁS (2.)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t" anchorCtr="0">
            <a:noAutofit/>
          </a:bodyPr>
          <a:lstStyle/>
          <a:p>
            <a:r>
              <a:rPr lang="hu-HU" sz="2400" dirty="0"/>
              <a:t>A felhasználóknak elegük van a </a:t>
            </a:r>
            <a:r>
              <a:rPr lang="hu-HU" sz="2400" dirty="0" smtClean="0"/>
              <a:t>reklámszövegekből! </a:t>
            </a:r>
            <a:r>
              <a:rPr lang="hu-HU" sz="2400" dirty="0"/>
              <a:t>Csakis tényeket </a:t>
            </a:r>
            <a:r>
              <a:rPr lang="hu-HU" sz="2400" dirty="0" smtClean="0"/>
              <a:t>akarnak.</a:t>
            </a:r>
            <a:endParaRPr lang="hu-HU" sz="2400" dirty="0"/>
          </a:p>
          <a:p>
            <a:r>
              <a:rPr lang="hu-HU" sz="2400" dirty="0"/>
              <a:t>A felhasználók emellett fontosnak tartják a </a:t>
            </a:r>
            <a:r>
              <a:rPr lang="hu-HU" sz="2400" i="1" dirty="0" smtClean="0"/>
              <a:t>szavahihetőséget.</a:t>
            </a:r>
            <a:endParaRPr lang="hu-HU" sz="2400" dirty="0"/>
          </a:p>
          <a:p>
            <a:r>
              <a:rPr lang="hu-HU" sz="2400" dirty="0"/>
              <a:t>T</a:t>
            </a:r>
            <a:r>
              <a:rPr lang="hu-HU" sz="2400" dirty="0" smtClean="0"/>
              <a:t>úlzásokkal kizárólag </a:t>
            </a:r>
            <a:r>
              <a:rPr lang="hu-HU" sz="2400" dirty="0"/>
              <a:t>csökkentjük megbecsültségünket (a promóciós beszédstílus például biztosan nagy károkat okoz</a:t>
            </a:r>
            <a:r>
              <a:rPr lang="hu-HU" sz="2400" dirty="0" smtClean="0"/>
              <a:t>).</a:t>
            </a:r>
            <a:endParaRPr lang="hu-HU" sz="2400" dirty="0"/>
          </a:p>
          <a:p>
            <a:r>
              <a:rPr lang="hu-HU" sz="2400" dirty="0"/>
              <a:t>Szemkövetéses vizsgálatok bebizonyították, hogy a felhasználók első három szemrögzítése 78%-ban szövegre irányult, és csak 22%-ban képanyagra: </a:t>
            </a:r>
            <a:endParaRPr lang="hu-HU" sz="2400" dirty="0" smtClean="0"/>
          </a:p>
          <a:p>
            <a:pPr lvl="1"/>
            <a:r>
              <a:rPr lang="hu-HU" sz="2200" dirty="0" smtClean="0"/>
              <a:t>elsődlegesen </a:t>
            </a:r>
            <a:r>
              <a:rPr lang="hu-HU" sz="2200" dirty="0"/>
              <a:t>a címekre, az összefoglalókra és a képaláírásokra fókuszáltak. </a:t>
            </a:r>
            <a:endParaRPr lang="hu-HU" sz="2200" dirty="0" smtClean="0"/>
          </a:p>
          <a:p>
            <a:pPr lvl="1"/>
            <a:r>
              <a:rPr lang="hu-HU" sz="2200" dirty="0" smtClean="0"/>
              <a:t>a </a:t>
            </a:r>
            <a:r>
              <a:rPr lang="hu-HU" sz="2200" dirty="0"/>
              <a:t>képekre rá sem </a:t>
            </a:r>
            <a:r>
              <a:rPr lang="hu-HU" sz="2200" dirty="0" smtClean="0"/>
              <a:t>néznek, majd második-harmadik </a:t>
            </a:r>
            <a:r>
              <a:rPr lang="hu-HU" sz="2200" dirty="0"/>
              <a:t>látogatásuk </a:t>
            </a:r>
            <a:r>
              <a:rPr lang="hu-HU" sz="2200" dirty="0" smtClean="0"/>
              <a:t>alkalmával</a:t>
            </a:r>
            <a:r>
              <a:rPr lang="hu-HU" sz="2200" dirty="0"/>
              <a:t>.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41511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Egybefont keresés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r>
              <a:rPr lang="hu-HU" sz="2400" dirty="0" smtClean="0"/>
              <a:t>A felhasználók sokszor szimultán több weblapot váltogatva gyűjtik be az áhított információt (a felső határ kb. nyolc nyitott ablak). </a:t>
            </a:r>
          </a:p>
          <a:p>
            <a:r>
              <a:rPr lang="hu-HU" sz="2400" dirty="0" smtClean="0"/>
              <a:t>A látogatók egyben kezelik a világhálót. Őket és magunkat is támogatjuk, ha világos fő</a:t>
            </a:r>
            <a:r>
              <a:rPr lang="hu-HU" sz="2400" i="1" dirty="0" smtClean="0"/>
              <a:t>címeink</a:t>
            </a:r>
            <a:r>
              <a:rPr lang="hu-HU" sz="2400" dirty="0" smtClean="0"/>
              <a:t>kel és egyszerű, kulcsszóval induló oldalcímeinkkel visszavezetjük az ugrálókat.</a:t>
            </a:r>
          </a:p>
          <a:p>
            <a:r>
              <a:rPr lang="hu-HU" sz="2400" dirty="0" smtClean="0"/>
              <a:t>Emellett főként az összes oldalunk tetején elhelyezett nyomvonalas </a:t>
            </a:r>
            <a:r>
              <a:rPr lang="hu-HU" sz="2400" i="1" dirty="0" smtClean="0"/>
              <a:t>kenyérmorzsamenüvel </a:t>
            </a:r>
            <a:r>
              <a:rPr lang="hu-HU" sz="2400" dirty="0" smtClean="0"/>
              <a:t>járhatunk a felhasználók kedvében.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5080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Égi">
  <a:themeElements>
    <a:clrScheme name="Égi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Égi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Ég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TC103457452[[fn=Égi]]</Template>
  <TotalTime>869</TotalTime>
  <Words>1702</Words>
  <Application>Microsoft Office PowerPoint</Application>
  <PresentationFormat>Szélesvásznú</PresentationFormat>
  <Paragraphs>131</Paragraphs>
  <Slides>25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Égi</vt:lpstr>
      <vt:lpstr>OLDALTERVEZÉS</vt:lpstr>
      <vt:lpstr>a teljes weblap (website) megtervezése</vt:lpstr>
      <vt:lpstr>Az oldal kitöltése</vt:lpstr>
      <vt:lpstr>Az oldal kitöltése (2.)</vt:lpstr>
      <vt:lpstr>A FELHASZNÁLÓK VISELKEDÉSE </vt:lpstr>
      <vt:lpstr>A FELHASZNÁLÓK VISELKEDÉSE (2.)</vt:lpstr>
      <vt:lpstr>SZÖVEGLETAPOGATÁS</vt:lpstr>
      <vt:lpstr>SZÖVEGLETAPOGATÁS (2.)</vt:lpstr>
      <vt:lpstr>Egybefont keresés</vt:lpstr>
      <vt:lpstr>AZ INFORMÁCIÓS ARCHITEKTÚRA „SZABVÁNYAIRÓL”</vt:lpstr>
      <vt:lpstr>AZ INFORMÁCIÓS ARCHITEKTÚRA (2.)</vt:lpstr>
      <vt:lpstr>AZ INFORMÁCIÓS ARCHITEKTÚRA (3.)</vt:lpstr>
      <vt:lpstr>Kenyérmorzsamenü</vt:lpstr>
      <vt:lpstr>A válaszidő</vt:lpstr>
      <vt:lpstr>A válaszidő (2.)</vt:lpstr>
      <vt:lpstr>A LINKEK MEGJELENÍTÉSÉNEK VEZÉRELVEI</vt:lpstr>
      <vt:lpstr>A LINKEK MEGJELENÍTÉSE (2.)</vt:lpstr>
      <vt:lpstr>A LINKEK MEGJELENÍTÉSE (3.)</vt:lpstr>
      <vt:lpstr>WEBTERVEZÉSI NORMÁK</vt:lpstr>
      <vt:lpstr>Szabvány:</vt:lpstr>
      <vt:lpstr>Közmegegyezés:</vt:lpstr>
      <vt:lpstr>Homályos:</vt:lpstr>
      <vt:lpstr>OLVASHATÓSÁGI VEZÉRELVEK A WEBEN</vt:lpstr>
      <vt:lpstr>OLVASHATÓSÁGI VEZÉRELVEK A WEBEN (2.)</vt:lpstr>
      <vt:lpstr>OLVASHATÓSÁGI VEZÉRELVEK A WEBEN (3.)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OLDALTERVEZÉS</dc:title>
  <dc:creator>Annus Gábor</dc:creator>
  <cp:lastModifiedBy>Annus Gábor</cp:lastModifiedBy>
  <cp:revision>21</cp:revision>
  <dcterms:created xsi:type="dcterms:W3CDTF">2014-09-22T17:54:35Z</dcterms:created>
  <dcterms:modified xsi:type="dcterms:W3CDTF">2014-10-07T06:18:02Z</dcterms:modified>
</cp:coreProperties>
</file>